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仿宋體" charset="1" panose="02000609000000000000"/>
      <p:regular r:id="rId10"/>
    </p:embeddedFont>
    <p:embeddedFont>
      <p:font typeface="Abhaya Libre Regular" charset="1" panose="02000503000000000000"/>
      <p:regular r:id="rId11"/>
    </p:embeddedFont>
    <p:embeddedFont>
      <p:font typeface="Abhaya Libre Regular Bold" charset="1" panose="02000603000000000000"/>
      <p:regular r:id="rId12"/>
    </p:embeddedFont>
    <p:embeddedFont>
      <p:font typeface="Abhaya Libre Regular Italics" charset="1" panose="02000503000000000000"/>
      <p:regular r:id="rId13"/>
    </p:embeddedFont>
    <p:embeddedFont>
      <p:font typeface="Abhaya Libre Regular Bold Italics" charset="1" panose="02000603000000000000"/>
      <p:regular r:id="rId14"/>
    </p:embeddedFont>
    <p:embeddedFont>
      <p:font typeface="cwTeXMing" charset="1" panose="02000609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54528" y="397555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Flights Route Analysis :</a:t>
            </a:r>
            <a:r>
              <a:rPr lang="en-US" sz="5000">
                <a:solidFill>
                  <a:srgbClr val="293F4D"/>
                </a:solidFill>
                <a:latin typeface="Abhaya Libre Regular Bold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54528" y="4933116"/>
            <a:ext cx="11404772" cy="98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57"/>
              </a:lnSpc>
            </a:pPr>
            <a:r>
              <a:rPr lang="en-US" sz="4300">
                <a:solidFill>
                  <a:srgbClr val="545454"/>
                </a:solidFill>
                <a:latin typeface="Abhaya Libre Regular"/>
              </a:rPr>
              <a:t>Link Prediction and Optimization</a:t>
            </a:r>
            <a:r>
              <a:rPr lang="en-US" sz="4300">
                <a:solidFill>
                  <a:srgbClr val="545454"/>
                </a:solidFill>
                <a:latin typeface="Abhaya Libre Regular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09970" y="6282233"/>
            <a:ext cx="11404772" cy="75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67"/>
              </a:lnSpc>
            </a:pPr>
            <a:r>
              <a:rPr lang="en-US" sz="3300">
                <a:solidFill>
                  <a:srgbClr val="545454"/>
                </a:solidFill>
                <a:latin typeface="Abhaya Libre Regular"/>
              </a:rPr>
              <a:t>Group 26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00445" y="3231742"/>
            <a:ext cx="11404772" cy="70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69"/>
              </a:lnSpc>
            </a:pPr>
            <a:r>
              <a:rPr lang="en-US" sz="3100">
                <a:solidFill>
                  <a:srgbClr val="545454"/>
                </a:solidFill>
                <a:latin typeface="Abhaya Libre Regular"/>
              </a:rPr>
              <a:t>Final Project Report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Method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9703" y="3159624"/>
            <a:ext cx="14021960" cy="294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   Airline Metric</a:t>
            </a:r>
          </a:p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   Cost function</a:t>
            </a:r>
          </a:p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   Airline analyze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980879" y="3010536"/>
            <a:ext cx="14021960" cy="294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number of edges in the airline </a:t>
            </a:r>
          </a:p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change in effective diameter</a:t>
            </a:r>
          </a:p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change in the clustering coefficient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06033" y="3324861"/>
            <a:ext cx="1440000" cy="463158"/>
          </a:xfrm>
          <a:custGeom>
            <a:avLst/>
            <a:gdLst/>
            <a:ahLst/>
            <a:cxnLst/>
            <a:rect r="r" b="b" t="t" l="l"/>
            <a:pathLst>
              <a:path h="463158" w="1440000">
                <a:moveTo>
                  <a:pt x="0" y="0"/>
                </a:moveTo>
                <a:lnTo>
                  <a:pt x="1440000" y="0"/>
                </a:lnTo>
                <a:lnTo>
                  <a:pt x="1440000" y="463158"/>
                </a:lnTo>
                <a:lnTo>
                  <a:pt x="0" y="46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24738" y="8332416"/>
            <a:ext cx="5704389" cy="759508"/>
          </a:xfrm>
          <a:custGeom>
            <a:avLst/>
            <a:gdLst/>
            <a:ahLst/>
            <a:cxnLst/>
            <a:rect r="r" b="b" t="t" l="l"/>
            <a:pathLst>
              <a:path h="759508" w="5704389">
                <a:moveTo>
                  <a:pt x="0" y="0"/>
                </a:moveTo>
                <a:lnTo>
                  <a:pt x="5704389" y="0"/>
                </a:lnTo>
                <a:lnTo>
                  <a:pt x="5704389" y="759507"/>
                </a:lnTo>
                <a:lnTo>
                  <a:pt x="0" y="759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07627" y="7331652"/>
            <a:ext cx="6847269" cy="819258"/>
          </a:xfrm>
          <a:custGeom>
            <a:avLst/>
            <a:gdLst/>
            <a:ahLst/>
            <a:cxnLst/>
            <a:rect r="r" b="b" t="t" l="l"/>
            <a:pathLst>
              <a:path h="819258" w="6847269">
                <a:moveTo>
                  <a:pt x="0" y="0"/>
                </a:moveTo>
                <a:lnTo>
                  <a:pt x="6847268" y="0"/>
                </a:lnTo>
                <a:lnTo>
                  <a:pt x="6847268" y="819258"/>
                </a:lnTo>
                <a:lnTo>
                  <a:pt x="0" y="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06033" y="5318499"/>
            <a:ext cx="5941800" cy="735172"/>
          </a:xfrm>
          <a:custGeom>
            <a:avLst/>
            <a:gdLst/>
            <a:ahLst/>
            <a:cxnLst/>
            <a:rect r="r" b="b" t="t" l="l"/>
            <a:pathLst>
              <a:path h="735172" w="5941800">
                <a:moveTo>
                  <a:pt x="0" y="0"/>
                </a:moveTo>
                <a:lnTo>
                  <a:pt x="5941800" y="0"/>
                </a:lnTo>
                <a:lnTo>
                  <a:pt x="5941800" y="735172"/>
                </a:lnTo>
                <a:lnTo>
                  <a:pt x="0" y="735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07627" y="4244601"/>
            <a:ext cx="5004528" cy="788149"/>
          </a:xfrm>
          <a:custGeom>
            <a:avLst/>
            <a:gdLst/>
            <a:ahLst/>
            <a:cxnLst/>
            <a:rect r="r" b="b" t="t" l="l"/>
            <a:pathLst>
              <a:path h="788149" w="5004528">
                <a:moveTo>
                  <a:pt x="0" y="0"/>
                </a:moveTo>
                <a:lnTo>
                  <a:pt x="5004528" y="0"/>
                </a:lnTo>
                <a:lnTo>
                  <a:pt x="5004528" y="788148"/>
                </a:lnTo>
                <a:lnTo>
                  <a:pt x="0" y="788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54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06033" y="6390639"/>
            <a:ext cx="2326584" cy="688669"/>
          </a:xfrm>
          <a:custGeom>
            <a:avLst/>
            <a:gdLst/>
            <a:ahLst/>
            <a:cxnLst/>
            <a:rect r="r" b="b" t="t" l="l"/>
            <a:pathLst>
              <a:path h="688669" w="2326584">
                <a:moveTo>
                  <a:pt x="0" y="0"/>
                </a:moveTo>
                <a:lnTo>
                  <a:pt x="2326584" y="0"/>
                </a:lnTo>
                <a:lnTo>
                  <a:pt x="2326584" y="688668"/>
                </a:lnTo>
                <a:lnTo>
                  <a:pt x="0" y="688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Method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1694" y="8169271"/>
            <a:ext cx="4480024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Abhaya Libre Regular"/>
              </a:rPr>
              <a:t>- </a:t>
            </a:r>
            <a:r>
              <a:rPr lang="en-US" sz="4000">
                <a:solidFill>
                  <a:srgbClr val="545454"/>
                </a:solidFill>
                <a:latin typeface="Abhaya Libre Regular"/>
              </a:rPr>
              <a:t>change in the nodes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0879" y="6076314"/>
            <a:ext cx="2616974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Abhaya Libre Regular"/>
              </a:rPr>
              <a:t>- </a:t>
            </a:r>
            <a:r>
              <a:rPr lang="en-US" sz="4000">
                <a:solidFill>
                  <a:srgbClr val="545454"/>
                </a:solidFill>
                <a:latin typeface="Abhaya Libre Regular"/>
              </a:rPr>
              <a:t>modularity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9228" y="7122791"/>
            <a:ext cx="8904982" cy="92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bhaya Libre Regular"/>
              </a:rPr>
              <a:t>- </a:t>
            </a:r>
            <a:r>
              <a:rPr lang="en-US" sz="3999">
                <a:solidFill>
                  <a:srgbClr val="545454"/>
                </a:solidFill>
                <a:latin typeface="Abhaya Libre Regular"/>
              </a:rPr>
              <a:t>change in the average closeness centrality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80879" y="1977138"/>
            <a:ext cx="11404772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54"/>
              </a:lnSpc>
            </a:pPr>
            <a:r>
              <a:rPr lang="en-US" sz="4600">
                <a:solidFill>
                  <a:srgbClr val="293F4D"/>
                </a:solidFill>
                <a:latin typeface="Abhaya Libre Regular Bold"/>
              </a:rPr>
              <a:t>Airline Metric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26782" y="4900169"/>
            <a:ext cx="4904304" cy="1715898"/>
          </a:xfrm>
          <a:custGeom>
            <a:avLst/>
            <a:gdLst/>
            <a:ahLst/>
            <a:cxnLst/>
            <a:rect r="r" b="b" t="t" l="l"/>
            <a:pathLst>
              <a:path h="1715898" w="4904304">
                <a:moveTo>
                  <a:pt x="0" y="0"/>
                </a:moveTo>
                <a:lnTo>
                  <a:pt x="4904304" y="0"/>
                </a:lnTo>
                <a:lnTo>
                  <a:pt x="4904304" y="1715898"/>
                </a:lnTo>
                <a:lnTo>
                  <a:pt x="0" y="171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83265" y="3039619"/>
            <a:ext cx="632204" cy="591417"/>
          </a:xfrm>
          <a:custGeom>
            <a:avLst/>
            <a:gdLst/>
            <a:ahLst/>
            <a:cxnLst/>
            <a:rect r="r" b="b" t="t" l="l"/>
            <a:pathLst>
              <a:path h="591417" w="632204">
                <a:moveTo>
                  <a:pt x="0" y="0"/>
                </a:moveTo>
                <a:lnTo>
                  <a:pt x="632204" y="0"/>
                </a:lnTo>
                <a:lnTo>
                  <a:pt x="632204" y="591417"/>
                </a:lnTo>
                <a:lnTo>
                  <a:pt x="0" y="59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Method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0879" y="1977138"/>
            <a:ext cx="11404772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54"/>
              </a:lnSpc>
            </a:pPr>
            <a:r>
              <a:rPr lang="en-US" sz="4600">
                <a:solidFill>
                  <a:srgbClr val="293F4D"/>
                </a:solidFill>
                <a:latin typeface="Abhaya Libre Regular Bold"/>
              </a:rPr>
              <a:t>Cost Function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78961" y="2953894"/>
            <a:ext cx="490430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wTeXMing"/>
              </a:rPr>
              <a:t>Use CVX to find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167883" y="1323537"/>
            <a:ext cx="10679949" cy="7709444"/>
          </a:xfrm>
          <a:custGeom>
            <a:avLst/>
            <a:gdLst/>
            <a:ahLst/>
            <a:cxnLst/>
            <a:rect r="r" b="b" t="t" l="l"/>
            <a:pathLst>
              <a:path h="7709444" w="10679949">
                <a:moveTo>
                  <a:pt x="0" y="0"/>
                </a:moveTo>
                <a:lnTo>
                  <a:pt x="10679950" y="0"/>
                </a:lnTo>
                <a:lnTo>
                  <a:pt x="10679950" y="7709444"/>
                </a:lnTo>
                <a:lnTo>
                  <a:pt x="0" y="7709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Method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80879" y="1977138"/>
            <a:ext cx="11404772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54"/>
              </a:lnSpc>
            </a:pPr>
            <a:r>
              <a:rPr lang="en-US" sz="4600">
                <a:solidFill>
                  <a:srgbClr val="293F4D"/>
                </a:solidFill>
                <a:latin typeface="Abhaya Libre Regular Bold"/>
              </a:rPr>
              <a:t>Algorithm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910" y="1406525"/>
            <a:ext cx="14977928" cy="1191196"/>
            <a:chOff x="0" y="0"/>
            <a:chExt cx="19970571" cy="158826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9970571" cy="1588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74"/>
                </a:lnSpc>
              </a:pPr>
            </a:p>
            <a:p>
              <a:pPr>
                <a:lnSpc>
                  <a:spcPts val="4674"/>
                </a:lnSpc>
              </a:pPr>
              <a:r>
                <a:rPr lang="en-US" sz="4029">
                  <a:solidFill>
                    <a:srgbClr val="545454"/>
                  </a:solidFill>
                  <a:latin typeface="Abhaya Libre Regular"/>
                </a:rPr>
                <a:t>                                            = (-0.001, -0.002, -0.133, 1.161, 0.005, -0.029)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62203" y="948903"/>
              <a:ext cx="5402676" cy="493959"/>
            </a:xfrm>
            <a:custGeom>
              <a:avLst/>
              <a:gdLst/>
              <a:ahLst/>
              <a:cxnLst/>
              <a:rect r="r" b="b" t="t" l="l"/>
              <a:pathLst>
                <a:path h="493959" w="5402676">
                  <a:moveTo>
                    <a:pt x="0" y="0"/>
                  </a:moveTo>
                  <a:lnTo>
                    <a:pt x="5402676" y="0"/>
                  </a:lnTo>
                  <a:lnTo>
                    <a:pt x="5402676" y="493958"/>
                  </a:lnTo>
                  <a:lnTo>
                    <a:pt x="0" y="493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306749" y="988476"/>
            <a:ext cx="3122502" cy="836097"/>
            <a:chOff x="0" y="0"/>
            <a:chExt cx="2466340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6341" cy="660400"/>
            </a:xfrm>
            <a:custGeom>
              <a:avLst/>
              <a:gdLst/>
              <a:ahLst/>
              <a:cxnLst/>
              <a:rect r="r" b="b" t="t" l="l"/>
              <a:pathLst>
                <a:path h="660400" w="2466341">
                  <a:moveTo>
                    <a:pt x="234188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41881" y="0"/>
                  </a:lnTo>
                  <a:cubicBezTo>
                    <a:pt x="2410460" y="0"/>
                    <a:pt x="2466341" y="55880"/>
                    <a:pt x="2466341" y="124460"/>
                  </a:cubicBezTo>
                  <a:lnTo>
                    <a:pt x="2466341" y="535940"/>
                  </a:lnTo>
                  <a:cubicBezTo>
                    <a:pt x="2466341" y="604520"/>
                    <a:pt x="2410460" y="660400"/>
                    <a:pt x="2341881" y="660400"/>
                  </a:cubicBezTo>
                  <a:close/>
                </a:path>
              </a:pathLst>
            </a:custGeom>
            <a:solidFill>
              <a:srgbClr val="293F4D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35921" y="2783326"/>
            <a:ext cx="5411995" cy="7017956"/>
          </a:xfrm>
          <a:custGeom>
            <a:avLst/>
            <a:gdLst/>
            <a:ahLst/>
            <a:cxnLst/>
            <a:rect r="r" b="b" t="t" l="l"/>
            <a:pathLst>
              <a:path h="7017956" w="5411995">
                <a:moveTo>
                  <a:pt x="0" y="0"/>
                </a:moveTo>
                <a:lnTo>
                  <a:pt x="5411996" y="0"/>
                </a:lnTo>
                <a:lnTo>
                  <a:pt x="5411996" y="7017957"/>
                </a:lnTo>
                <a:lnTo>
                  <a:pt x="0" y="7017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38175"/>
            <a:ext cx="1894520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6463" y="788036"/>
            <a:ext cx="2423074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FFFFFF"/>
                </a:solidFill>
                <a:latin typeface="Abhaya Libre Regular"/>
              </a:rPr>
              <a:t>One World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980879" y="3215363"/>
            <a:ext cx="14977928" cy="2947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ea typeface="Abhaya Libre Regular"/>
              </a:rPr>
              <a:t>前五推薦加入 :</a:t>
            </a:r>
          </a:p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ea typeface="Abhaya Libre Regular"/>
              </a:rPr>
              <a:t>代號：['7R' 'BE' 'IG' '9E' '9R']</a:t>
            </a:r>
          </a:p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ea typeface="Abhaya Libre Regular"/>
              </a:rPr>
              <a:t>名稱：['BRA-Transportes Aereos' 'Flybe' 'Meridiana' 'Pinnacle Airlines' 'SATENA']</a:t>
            </a:r>
          </a:p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latin typeface="Abhaya Libre Regular"/>
              </a:rPr>
              <a:t>                                            = (-0.001,-0.002,-0.133,1.161,0.005,-0.029)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80879" y="5674173"/>
            <a:ext cx="4052007" cy="370469"/>
          </a:xfrm>
          <a:custGeom>
            <a:avLst/>
            <a:gdLst/>
            <a:ahLst/>
            <a:cxnLst/>
            <a:rect r="r" b="b" t="t" l="l"/>
            <a:pathLst>
              <a:path h="370469" w="4052007">
                <a:moveTo>
                  <a:pt x="0" y="0"/>
                </a:moveTo>
                <a:lnTo>
                  <a:pt x="4052007" y="0"/>
                </a:lnTo>
                <a:lnTo>
                  <a:pt x="4052007" y="370469"/>
                </a:lnTo>
                <a:lnTo>
                  <a:pt x="0" y="37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38175"/>
            <a:ext cx="1894520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Result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11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306749" y="988476"/>
            <a:ext cx="3122502" cy="836097"/>
            <a:chOff x="0" y="0"/>
            <a:chExt cx="2466340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66341" cy="660400"/>
            </a:xfrm>
            <a:custGeom>
              <a:avLst/>
              <a:gdLst/>
              <a:ahLst/>
              <a:cxnLst/>
              <a:rect r="r" b="b" t="t" l="l"/>
              <a:pathLst>
                <a:path h="660400" w="2466341">
                  <a:moveTo>
                    <a:pt x="234188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41881" y="0"/>
                  </a:lnTo>
                  <a:cubicBezTo>
                    <a:pt x="2410460" y="0"/>
                    <a:pt x="2466341" y="55880"/>
                    <a:pt x="2466341" y="124460"/>
                  </a:cubicBezTo>
                  <a:lnTo>
                    <a:pt x="2466341" y="535940"/>
                  </a:lnTo>
                  <a:cubicBezTo>
                    <a:pt x="2466341" y="604520"/>
                    <a:pt x="2410460" y="660400"/>
                    <a:pt x="2341881" y="660400"/>
                  </a:cubicBezTo>
                  <a:close/>
                </a:path>
              </a:pathLst>
            </a:custGeom>
            <a:solidFill>
              <a:srgbClr val="293F4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656463" y="788036"/>
            <a:ext cx="2423074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FFFFFF"/>
                </a:solidFill>
                <a:latin typeface="Abhaya Libre Regular"/>
              </a:rPr>
              <a:t>One World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910" y="1406525"/>
            <a:ext cx="14977928" cy="1191196"/>
            <a:chOff x="0" y="0"/>
            <a:chExt cx="19970571" cy="158826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9970571" cy="1588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74"/>
                </a:lnSpc>
              </a:pPr>
            </a:p>
            <a:p>
              <a:pPr>
                <a:lnSpc>
                  <a:spcPts val="4674"/>
                </a:lnSpc>
              </a:pPr>
              <a:r>
                <a:rPr lang="en-US" sz="4029">
                  <a:solidFill>
                    <a:srgbClr val="545454"/>
                  </a:solidFill>
                  <a:latin typeface="Abhaya Libre Regular"/>
                </a:rPr>
                <a:t>                                            =  (0.001, -0.003, 0.148, 0.842, -0.005, 0.018)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62203" y="948903"/>
              <a:ext cx="5402676" cy="493959"/>
            </a:xfrm>
            <a:custGeom>
              <a:avLst/>
              <a:gdLst/>
              <a:ahLst/>
              <a:cxnLst/>
              <a:rect r="r" b="b" t="t" l="l"/>
              <a:pathLst>
                <a:path h="493959" w="5402676">
                  <a:moveTo>
                    <a:pt x="0" y="0"/>
                  </a:moveTo>
                  <a:lnTo>
                    <a:pt x="5402676" y="0"/>
                  </a:lnTo>
                  <a:lnTo>
                    <a:pt x="5402676" y="493958"/>
                  </a:lnTo>
                  <a:lnTo>
                    <a:pt x="0" y="493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306749" y="988476"/>
            <a:ext cx="3122502" cy="836097"/>
            <a:chOff x="0" y="0"/>
            <a:chExt cx="2466340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6341" cy="660400"/>
            </a:xfrm>
            <a:custGeom>
              <a:avLst/>
              <a:gdLst/>
              <a:ahLst/>
              <a:cxnLst/>
              <a:rect r="r" b="b" t="t" l="l"/>
              <a:pathLst>
                <a:path h="660400" w="2466341">
                  <a:moveTo>
                    <a:pt x="234188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41881" y="0"/>
                  </a:lnTo>
                  <a:cubicBezTo>
                    <a:pt x="2410460" y="0"/>
                    <a:pt x="2466341" y="55880"/>
                    <a:pt x="2466341" y="124460"/>
                  </a:cubicBezTo>
                  <a:lnTo>
                    <a:pt x="2466341" y="535940"/>
                  </a:lnTo>
                  <a:cubicBezTo>
                    <a:pt x="2466341" y="604520"/>
                    <a:pt x="2410460" y="660400"/>
                    <a:pt x="2341881" y="660400"/>
                  </a:cubicBezTo>
                  <a:close/>
                </a:path>
              </a:pathLst>
            </a:custGeom>
            <a:solidFill>
              <a:srgbClr val="293F4D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88074" y="2717512"/>
            <a:ext cx="5363927" cy="6991602"/>
          </a:xfrm>
          <a:custGeom>
            <a:avLst/>
            <a:gdLst/>
            <a:ahLst/>
            <a:cxnLst/>
            <a:rect r="r" b="b" t="t" l="l"/>
            <a:pathLst>
              <a:path h="6991602" w="5363927">
                <a:moveTo>
                  <a:pt x="0" y="0"/>
                </a:moveTo>
                <a:lnTo>
                  <a:pt x="5363927" y="0"/>
                </a:lnTo>
                <a:lnTo>
                  <a:pt x="5363927" y="6991602"/>
                </a:lnTo>
                <a:lnTo>
                  <a:pt x="0" y="699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38175"/>
            <a:ext cx="1894520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12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6463" y="788036"/>
            <a:ext cx="2423074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FFFFFF"/>
                </a:solidFill>
                <a:latin typeface="Abhaya Libre Regular"/>
              </a:rPr>
              <a:t>Skyteam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980879" y="3215363"/>
            <a:ext cx="14977928" cy="2947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ea typeface="Abhaya Libre Regular"/>
              </a:rPr>
              <a:t>前五推薦加入 :</a:t>
            </a:r>
          </a:p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ea typeface="Abhaya Libre Regular"/>
              </a:rPr>
              <a:t>代號：['AA' 'FR' 'US' 'UA' 'CZ']</a:t>
            </a:r>
          </a:p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ea typeface="Abhaya Libre Regular"/>
              </a:rPr>
              <a:t>名稱：['American Airlines' 'Ryanair' 'US Airways' 'United Airlines' 'China Southern Airlines']</a:t>
            </a:r>
          </a:p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latin typeface="Abhaya Libre Regular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Result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13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306749" y="988476"/>
            <a:ext cx="3122502" cy="836097"/>
            <a:chOff x="0" y="0"/>
            <a:chExt cx="2466340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66341" cy="660400"/>
            </a:xfrm>
            <a:custGeom>
              <a:avLst/>
              <a:gdLst/>
              <a:ahLst/>
              <a:cxnLst/>
              <a:rect r="r" b="b" t="t" l="l"/>
              <a:pathLst>
                <a:path h="660400" w="2466341">
                  <a:moveTo>
                    <a:pt x="234188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41881" y="0"/>
                  </a:lnTo>
                  <a:cubicBezTo>
                    <a:pt x="2410460" y="0"/>
                    <a:pt x="2466341" y="55880"/>
                    <a:pt x="2466341" y="124460"/>
                  </a:cubicBezTo>
                  <a:lnTo>
                    <a:pt x="2466341" y="535940"/>
                  </a:lnTo>
                  <a:cubicBezTo>
                    <a:pt x="2466341" y="604520"/>
                    <a:pt x="2410460" y="660400"/>
                    <a:pt x="2341881" y="660400"/>
                  </a:cubicBezTo>
                  <a:close/>
                </a:path>
              </a:pathLst>
            </a:custGeom>
            <a:solidFill>
              <a:srgbClr val="293F4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656463" y="788036"/>
            <a:ext cx="2423074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FFFFFF"/>
                </a:solidFill>
                <a:latin typeface="Abhaya Libre Regular"/>
              </a:rPr>
              <a:t>Skyteam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06525"/>
            <a:ext cx="14977928" cy="1191196"/>
            <a:chOff x="0" y="0"/>
            <a:chExt cx="19970571" cy="158826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9970571" cy="1588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74"/>
                </a:lnSpc>
              </a:pPr>
            </a:p>
            <a:p>
              <a:pPr>
                <a:lnSpc>
                  <a:spcPts val="4674"/>
                </a:lnSpc>
              </a:pPr>
              <a:r>
                <a:rPr lang="en-US" sz="4029">
                  <a:solidFill>
                    <a:srgbClr val="545454"/>
                  </a:solidFill>
                  <a:latin typeface="Abhaya Libre Regular"/>
                </a:rPr>
                <a:t>                                            =  (0.000, 0.000, 1.000, 0.000, -0.000, 0.000)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62203" y="948903"/>
              <a:ext cx="5402676" cy="493959"/>
            </a:xfrm>
            <a:custGeom>
              <a:avLst/>
              <a:gdLst/>
              <a:ahLst/>
              <a:cxnLst/>
              <a:rect r="r" b="b" t="t" l="l"/>
              <a:pathLst>
                <a:path h="493959" w="5402676">
                  <a:moveTo>
                    <a:pt x="0" y="0"/>
                  </a:moveTo>
                  <a:lnTo>
                    <a:pt x="5402676" y="0"/>
                  </a:lnTo>
                  <a:lnTo>
                    <a:pt x="5402676" y="493958"/>
                  </a:lnTo>
                  <a:lnTo>
                    <a:pt x="0" y="493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306749" y="988476"/>
            <a:ext cx="3122502" cy="836097"/>
            <a:chOff x="0" y="0"/>
            <a:chExt cx="2466340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6341" cy="660400"/>
            </a:xfrm>
            <a:custGeom>
              <a:avLst/>
              <a:gdLst/>
              <a:ahLst/>
              <a:cxnLst/>
              <a:rect r="r" b="b" t="t" l="l"/>
              <a:pathLst>
                <a:path h="660400" w="2466341">
                  <a:moveTo>
                    <a:pt x="234188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41881" y="0"/>
                  </a:lnTo>
                  <a:cubicBezTo>
                    <a:pt x="2410460" y="0"/>
                    <a:pt x="2466341" y="55880"/>
                    <a:pt x="2466341" y="124460"/>
                  </a:cubicBezTo>
                  <a:lnTo>
                    <a:pt x="2466341" y="535940"/>
                  </a:lnTo>
                  <a:cubicBezTo>
                    <a:pt x="2466341" y="604520"/>
                    <a:pt x="2410460" y="660400"/>
                    <a:pt x="2341881" y="660400"/>
                  </a:cubicBezTo>
                  <a:close/>
                </a:path>
              </a:pathLst>
            </a:custGeom>
            <a:solidFill>
              <a:srgbClr val="293F4D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83115" y="2753379"/>
            <a:ext cx="5435090" cy="7047904"/>
          </a:xfrm>
          <a:custGeom>
            <a:avLst/>
            <a:gdLst/>
            <a:ahLst/>
            <a:cxnLst/>
            <a:rect r="r" b="b" t="t" l="l"/>
            <a:pathLst>
              <a:path h="7047904" w="5435090">
                <a:moveTo>
                  <a:pt x="0" y="0"/>
                </a:moveTo>
                <a:lnTo>
                  <a:pt x="5435090" y="0"/>
                </a:lnTo>
                <a:lnTo>
                  <a:pt x="5435090" y="7047904"/>
                </a:lnTo>
                <a:lnTo>
                  <a:pt x="0" y="7047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38175"/>
            <a:ext cx="1894520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06" y="788036"/>
            <a:ext cx="2772788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FFFFFF"/>
                </a:solidFill>
                <a:latin typeface="Abhaya Libre Regular"/>
              </a:rPr>
              <a:t>Star Alliance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980879" y="3215363"/>
            <a:ext cx="14977928" cy="236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ea typeface="Abhaya Libre Regular"/>
              </a:rPr>
              <a:t>前五推薦加入 :</a:t>
            </a:r>
          </a:p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ea typeface="Abhaya Libre Regular"/>
              </a:rPr>
              <a:t>代號：['AB' 'GQ' 'A2' 'AD' 'FR']</a:t>
            </a:r>
          </a:p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ea typeface="Abhaya Libre Regular"/>
              </a:rPr>
              <a:t>名稱：['Air Berlin' 'Big Sky Airlines' 'Cielos Airlines' 'Azul' 'Ryanair']</a:t>
            </a:r>
          </a:p>
          <a:p>
            <a:pPr>
              <a:lnSpc>
                <a:spcPts val="4674"/>
              </a:lnSpc>
            </a:pPr>
            <a:r>
              <a:rPr lang="en-US" sz="4029">
                <a:solidFill>
                  <a:srgbClr val="545454"/>
                </a:solidFill>
                <a:latin typeface="Abhaya Libre Regular"/>
              </a:rPr>
              <a:t>                           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Result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15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306749" y="988476"/>
            <a:ext cx="3122502" cy="836097"/>
            <a:chOff x="0" y="0"/>
            <a:chExt cx="2466340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66341" cy="660400"/>
            </a:xfrm>
            <a:custGeom>
              <a:avLst/>
              <a:gdLst/>
              <a:ahLst/>
              <a:cxnLst/>
              <a:rect r="r" b="b" t="t" l="l"/>
              <a:pathLst>
                <a:path h="660400" w="2466341">
                  <a:moveTo>
                    <a:pt x="234188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41881" y="0"/>
                  </a:lnTo>
                  <a:cubicBezTo>
                    <a:pt x="2410460" y="0"/>
                    <a:pt x="2466341" y="55880"/>
                    <a:pt x="2466341" y="124460"/>
                  </a:cubicBezTo>
                  <a:lnTo>
                    <a:pt x="2466341" y="535940"/>
                  </a:lnTo>
                  <a:cubicBezTo>
                    <a:pt x="2466341" y="604520"/>
                    <a:pt x="2410460" y="660400"/>
                    <a:pt x="2341881" y="660400"/>
                  </a:cubicBezTo>
                  <a:close/>
                </a:path>
              </a:pathLst>
            </a:custGeom>
            <a:solidFill>
              <a:srgbClr val="293F4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481606" y="788036"/>
            <a:ext cx="2772788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FFFFFF"/>
                </a:solidFill>
                <a:latin typeface="Abhaya Libre Regular"/>
              </a:rPr>
              <a:t>Star Alliance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57070" y="3425873"/>
            <a:ext cx="2373861" cy="75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7"/>
              </a:lnSpc>
            </a:pPr>
            <a:r>
              <a:rPr lang="en-US" sz="3300">
                <a:solidFill>
                  <a:srgbClr val="545454"/>
                </a:solidFill>
                <a:latin typeface="Abhaya Libre Regular"/>
              </a:rPr>
              <a:t>Group 26</a:t>
            </a:r>
          </a:p>
        </p:txBody>
      </p:sp>
      <p:sp>
        <p:nvSpPr>
          <p:cNvPr name="AutoShape 3" id="3"/>
          <p:cNvSpPr/>
          <p:nvPr/>
        </p:nvSpPr>
        <p:spPr>
          <a:xfrm rot="10799999">
            <a:off x="10222543" y="3922315"/>
            <a:ext cx="3036257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799999">
            <a:off x="5029200" y="3912790"/>
            <a:ext cx="3036257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Group Member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42270" y="4637534"/>
            <a:ext cx="2373861" cy="75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7"/>
              </a:lnSpc>
            </a:pPr>
            <a:r>
              <a:rPr lang="en-US" sz="3300">
                <a:solidFill>
                  <a:srgbClr val="545454"/>
                </a:solidFill>
                <a:latin typeface="Abhaya Libre Regular"/>
              </a:rPr>
              <a:t>M11015018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57070" y="4637534"/>
            <a:ext cx="2373861" cy="75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7"/>
              </a:lnSpc>
            </a:pPr>
            <a:r>
              <a:rPr lang="en-US" sz="3300">
                <a:solidFill>
                  <a:srgbClr val="545454"/>
                </a:solidFill>
                <a:latin typeface="Abhaya Libre Regular"/>
              </a:rPr>
              <a:t>M11015080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71870" y="4637534"/>
            <a:ext cx="2373861" cy="75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7"/>
              </a:lnSpc>
            </a:pPr>
            <a:r>
              <a:rPr lang="en-US" sz="3300">
                <a:solidFill>
                  <a:srgbClr val="545454"/>
                </a:solidFill>
                <a:latin typeface="Abhaya Libre Regular"/>
              </a:rPr>
              <a:t>M11015064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42270" y="5458098"/>
            <a:ext cx="2373861" cy="75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7"/>
              </a:lnSpc>
            </a:pPr>
            <a:r>
              <a:rPr lang="en-US" sz="3300">
                <a:solidFill>
                  <a:srgbClr val="545454"/>
                </a:solidFill>
                <a:ea typeface="仿宋體"/>
              </a:rPr>
              <a:t>陳彥家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57070" y="5458098"/>
            <a:ext cx="2373861" cy="75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7"/>
              </a:lnSpc>
            </a:pPr>
            <a:r>
              <a:rPr lang="en-US" sz="3300">
                <a:solidFill>
                  <a:srgbClr val="545454"/>
                </a:solidFill>
                <a:ea typeface="仿宋體"/>
              </a:rPr>
              <a:t>湯傑堯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71870" y="5458098"/>
            <a:ext cx="2373861" cy="75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7"/>
              </a:lnSpc>
            </a:pPr>
            <a:r>
              <a:rPr lang="en-US" sz="3300">
                <a:solidFill>
                  <a:srgbClr val="545454"/>
                </a:solidFill>
                <a:ea typeface="仿宋體"/>
              </a:rPr>
              <a:t>何昆霖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AutoShape 13" id="13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3020" y="3215363"/>
            <a:ext cx="14714812" cy="292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Each case produce the smallest magnitude coefficients</a:t>
            </a:r>
          </a:p>
          <a:p>
            <a:pPr>
              <a:lnSpc>
                <a:spcPts val="4640"/>
              </a:lnSpc>
            </a:pPr>
          </a:p>
          <a:p>
            <a:pPr>
              <a:lnSpc>
                <a:spcPts val="464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Some alliance have similar features</a:t>
            </a:r>
          </a:p>
          <a:p>
            <a:pPr>
              <a:lnSpc>
                <a:spcPts val="4640"/>
              </a:lnSpc>
            </a:pPr>
          </a:p>
          <a:p>
            <a:pPr>
              <a:lnSpc>
                <a:spcPts val="464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Each alliance had fewer than half of the tested airlines fail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64836" y="22411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356547" y="1172077"/>
            <a:ext cx="7340818" cy="6635624"/>
            <a:chOff x="0" y="0"/>
            <a:chExt cx="9787758" cy="88474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635" y="-514350"/>
              <a:ext cx="9778123" cy="6390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000"/>
                </a:lnSpc>
              </a:pPr>
            </a:p>
            <a:p>
              <a:pPr>
                <a:lnSpc>
                  <a:spcPts val="10000"/>
                </a:lnSpc>
              </a:pPr>
              <a:r>
                <a:rPr lang="en-US" sz="4000">
                  <a:solidFill>
                    <a:srgbClr val="545454"/>
                  </a:solidFill>
                  <a:latin typeface="Abhaya Libre Regular"/>
                </a:rPr>
                <a:t>- Dataset</a:t>
              </a:r>
            </a:p>
            <a:p>
              <a:pPr>
                <a:lnSpc>
                  <a:spcPts val="10000"/>
                </a:lnSpc>
              </a:pPr>
              <a:r>
                <a:rPr lang="en-US" sz="4000">
                  <a:solidFill>
                    <a:srgbClr val="545454"/>
                  </a:solidFill>
                  <a:latin typeface="Abhaya Libre Regular"/>
                </a:rPr>
                <a:t>- Method</a:t>
              </a:r>
            </a:p>
            <a:p>
              <a:pPr>
                <a:lnSpc>
                  <a:spcPts val="10000"/>
                </a:lnSpc>
              </a:pPr>
              <a:r>
                <a:rPr lang="en-US" sz="4000">
                  <a:solidFill>
                    <a:srgbClr val="545454"/>
                  </a:solidFill>
                  <a:latin typeface="Abhaya Libre Regular"/>
                </a:rPr>
                <a:t>- Results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-10800000">
              <a:off x="9635" y="2963447"/>
              <a:ext cx="4738070" cy="0"/>
            </a:xfrm>
            <a:prstGeom prst="line">
              <a:avLst/>
            </a:prstGeom>
            <a:ln cap="flat" w="12700">
              <a:solidFill>
                <a:srgbClr val="293F4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10800000">
              <a:off x="9635" y="4660670"/>
              <a:ext cx="4738070" cy="0"/>
            </a:xfrm>
            <a:prstGeom prst="line">
              <a:avLst/>
            </a:prstGeom>
            <a:ln cap="flat" w="12700">
              <a:solidFill>
                <a:srgbClr val="293F4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10800000">
              <a:off x="9635" y="6215127"/>
              <a:ext cx="4738070" cy="0"/>
            </a:xfrm>
            <a:prstGeom prst="line">
              <a:avLst/>
            </a:prstGeom>
            <a:ln cap="flat" w="12700">
              <a:solidFill>
                <a:srgbClr val="293F4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7722067"/>
              <a:ext cx="2378670" cy="1125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59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635" y="6256402"/>
              <a:ext cx="3638550" cy="1125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5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545454"/>
                  </a:solidFill>
                  <a:latin typeface="Abhaya Libre Regular"/>
                </a:rPr>
                <a:t>- Conclusion 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-10800000">
              <a:off x="9635" y="7680792"/>
              <a:ext cx="4738070" cy="0"/>
            </a:xfrm>
            <a:prstGeom prst="line">
              <a:avLst/>
            </a:prstGeom>
            <a:ln cap="flat" w="12700">
              <a:solidFill>
                <a:srgbClr val="293F4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Outlines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058833" y="2602379"/>
            <a:ext cx="9442799" cy="5658302"/>
          </a:xfrm>
          <a:custGeom>
            <a:avLst/>
            <a:gdLst/>
            <a:ahLst/>
            <a:cxnLst/>
            <a:rect r="r" b="b" t="t" l="l"/>
            <a:pathLst>
              <a:path h="5658302" w="9442799">
                <a:moveTo>
                  <a:pt x="0" y="0"/>
                </a:moveTo>
                <a:lnTo>
                  <a:pt x="9442799" y="0"/>
                </a:lnTo>
                <a:lnTo>
                  <a:pt x="9442799" y="5658302"/>
                </a:lnTo>
                <a:lnTo>
                  <a:pt x="0" y="5658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9757" y="3390630"/>
            <a:ext cx="1805968" cy="1354476"/>
          </a:xfrm>
          <a:custGeom>
            <a:avLst/>
            <a:gdLst/>
            <a:ahLst/>
            <a:cxnLst/>
            <a:rect r="r" b="b" t="t" l="l"/>
            <a:pathLst>
              <a:path h="1354476" w="1805968">
                <a:moveTo>
                  <a:pt x="0" y="0"/>
                </a:moveTo>
                <a:lnTo>
                  <a:pt x="1805968" y="0"/>
                </a:lnTo>
                <a:lnTo>
                  <a:pt x="1805968" y="1354476"/>
                </a:lnTo>
                <a:lnTo>
                  <a:pt x="0" y="1354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23764" y="3594474"/>
            <a:ext cx="1288961" cy="741153"/>
          </a:xfrm>
          <a:custGeom>
            <a:avLst/>
            <a:gdLst/>
            <a:ahLst/>
            <a:cxnLst/>
            <a:rect r="r" b="b" t="t" l="l"/>
            <a:pathLst>
              <a:path h="741153" w="1288961">
                <a:moveTo>
                  <a:pt x="0" y="0"/>
                </a:moveTo>
                <a:lnTo>
                  <a:pt x="1288962" y="0"/>
                </a:lnTo>
                <a:lnTo>
                  <a:pt x="1288962" y="741153"/>
                </a:lnTo>
                <a:lnTo>
                  <a:pt x="0" y="741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Abstract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7188" y="2288054"/>
            <a:ext cx="7333592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Airline Alliance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7188" y="5160363"/>
            <a:ext cx="7333592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Alliance Composition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60577" y="6255098"/>
            <a:ext cx="7333592" cy="200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>
                <a:solidFill>
                  <a:srgbClr val="545454"/>
                </a:solidFill>
                <a:latin typeface="Abhaya Libre Regular"/>
              </a:rPr>
              <a:t>Reasonable</a:t>
            </a:r>
          </a:p>
          <a:p>
            <a:pPr>
              <a:lnSpc>
                <a:spcPts val="5328"/>
              </a:lnSpc>
            </a:pPr>
            <a:r>
              <a:rPr lang="en-US" sz="3600">
                <a:solidFill>
                  <a:srgbClr val="545454"/>
                </a:solidFill>
                <a:latin typeface="Abhaya Libre Regular"/>
              </a:rPr>
              <a:t>Benefits</a:t>
            </a:r>
          </a:p>
          <a:p>
            <a:pPr>
              <a:lnSpc>
                <a:spcPts val="5328"/>
              </a:lnSpc>
            </a:pPr>
            <a:r>
              <a:rPr lang="en-US" sz="3600">
                <a:solidFill>
                  <a:srgbClr val="545454"/>
                </a:solidFill>
                <a:latin typeface="Abhaya Libre Regular"/>
              </a:rPr>
              <a:t>Potential Advantages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071347" y="5048561"/>
            <a:ext cx="2423074" cy="836097"/>
            <a:chOff x="0" y="0"/>
            <a:chExt cx="1913890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293F4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0297" y="2094188"/>
            <a:ext cx="7333592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OpenFlight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24205" y="2281641"/>
            <a:ext cx="4859982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Abhaya Libre Regular"/>
              </a:rPr>
              <a:t>https://openflights.org/data.html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71347" y="4848121"/>
            <a:ext cx="2423074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FFFFFF"/>
                </a:solidFill>
                <a:latin typeface="Abhaya Libre Regular"/>
              </a:rPr>
              <a:t>Routes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827179" y="5048561"/>
            <a:ext cx="2423074" cy="836097"/>
            <a:chOff x="0" y="0"/>
            <a:chExt cx="1913890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293F4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827179" y="4848121"/>
            <a:ext cx="2423074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FFFFFF"/>
                </a:solidFill>
                <a:latin typeface="Abhaya Libre Regular"/>
              </a:rPr>
              <a:t>Airports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793579" y="5048561"/>
            <a:ext cx="2423074" cy="836097"/>
            <a:chOff x="0" y="0"/>
            <a:chExt cx="1913890" cy="660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660400"/>
            </a:xfrm>
            <a:custGeom>
              <a:avLst/>
              <a:gdLst/>
              <a:ahLst/>
              <a:cxnLst/>
              <a:rect r="r" b="b" t="t" l="l"/>
              <a:pathLst>
                <a:path h="660400" w="191389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293F4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793579" y="4848121"/>
            <a:ext cx="2423074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FFFFFF"/>
                </a:solidFill>
                <a:latin typeface="Abhaya Libre Regular"/>
              </a:rPr>
              <a:t>Airlines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56959" y="3748983"/>
            <a:ext cx="2373861" cy="75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7"/>
              </a:lnSpc>
            </a:pPr>
            <a:r>
              <a:rPr lang="en-US" sz="3300">
                <a:solidFill>
                  <a:srgbClr val="545454"/>
                </a:solidFill>
                <a:latin typeface="Abhaya Libre Regular"/>
              </a:rPr>
              <a:t>Contents</a:t>
            </a:r>
          </a:p>
        </p:txBody>
      </p:sp>
      <p:sp>
        <p:nvSpPr>
          <p:cNvPr name="AutoShape 18" id="18"/>
          <p:cNvSpPr/>
          <p:nvPr/>
        </p:nvSpPr>
        <p:spPr>
          <a:xfrm rot="-10800000">
            <a:off x="10022432" y="4245424"/>
            <a:ext cx="519422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-10800000">
            <a:off x="3071347" y="4235899"/>
            <a:ext cx="4793999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867846" y="6000448"/>
            <a:ext cx="2830077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 59036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28851" y="6000448"/>
            <a:ext cx="2830077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 3209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61653" y="6000448"/>
            <a:ext cx="2086925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 531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345163" y="748958"/>
            <a:ext cx="9597674" cy="8789083"/>
          </a:xfrm>
          <a:custGeom>
            <a:avLst/>
            <a:gdLst/>
            <a:ahLst/>
            <a:cxnLst/>
            <a:rect r="r" b="b" t="t" l="l"/>
            <a:pathLst>
              <a:path h="8789083" w="9597674">
                <a:moveTo>
                  <a:pt x="0" y="0"/>
                </a:moveTo>
                <a:lnTo>
                  <a:pt x="9597674" y="0"/>
                </a:lnTo>
                <a:lnTo>
                  <a:pt x="9597674" y="8789084"/>
                </a:lnTo>
                <a:lnTo>
                  <a:pt x="0" y="8789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9" r="0" b="-459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264017" y="5080730"/>
            <a:ext cx="11759966" cy="3604257"/>
          </a:xfrm>
          <a:custGeom>
            <a:avLst/>
            <a:gdLst/>
            <a:ahLst/>
            <a:cxnLst/>
            <a:rect r="r" b="b" t="t" l="l"/>
            <a:pathLst>
              <a:path h="3604257" w="11759966">
                <a:moveTo>
                  <a:pt x="0" y="0"/>
                </a:moveTo>
                <a:lnTo>
                  <a:pt x="11759966" y="0"/>
                </a:lnTo>
                <a:lnTo>
                  <a:pt x="11759966" y="3604257"/>
                </a:lnTo>
                <a:lnTo>
                  <a:pt x="0" y="3604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65930" y="788036"/>
            <a:ext cx="7333592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OpenFlight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9671" y="2433453"/>
            <a:ext cx="14021960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Routes.dat         Contains the routes of airlines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2456" y="3869406"/>
            <a:ext cx="13109175" cy="52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2"/>
              </a:lnSpc>
            </a:pPr>
            <a:r>
              <a:rPr lang="en-US" sz="2900">
                <a:solidFill>
                  <a:srgbClr val="545454"/>
                </a:solidFill>
                <a:latin typeface="Abhaya Libre Regular"/>
              </a:rPr>
              <a:t>Airline, AID, Source, SID, Desitination, DID, codeshare, stops, equipments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280571" y="5080730"/>
            <a:ext cx="11726858" cy="3590108"/>
          </a:xfrm>
          <a:custGeom>
            <a:avLst/>
            <a:gdLst/>
            <a:ahLst/>
            <a:cxnLst/>
            <a:rect r="r" b="b" t="t" l="l"/>
            <a:pathLst>
              <a:path h="3590108" w="11726858">
                <a:moveTo>
                  <a:pt x="0" y="0"/>
                </a:moveTo>
                <a:lnTo>
                  <a:pt x="11726858" y="0"/>
                </a:lnTo>
                <a:lnTo>
                  <a:pt x="11726858" y="3590108"/>
                </a:lnTo>
                <a:lnTo>
                  <a:pt x="0" y="3590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65930" y="788036"/>
            <a:ext cx="7333592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OpenFlight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9671" y="2433453"/>
            <a:ext cx="14021960" cy="9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Airlines.dat         Contains the information of airlines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2456" y="3640806"/>
            <a:ext cx="13109175" cy="106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2"/>
              </a:lnSpc>
            </a:pPr>
            <a:r>
              <a:rPr lang="en-US" sz="2900">
                <a:solidFill>
                  <a:srgbClr val="545454"/>
                </a:solidFill>
                <a:latin typeface="Abhaya Libre Regular"/>
              </a:rPr>
              <a:t>Airline, Airline ID, Source Airport, Source Airport ID, Dest Airport, Dest Airport ID, Codeshare, Stops, equipment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678246" y="9579798"/>
            <a:ext cx="11502011" cy="0"/>
          </a:xfrm>
          <a:prstGeom prst="line">
            <a:avLst/>
          </a:prstGeom>
          <a:ln cap="flat" w="9525">
            <a:solidFill>
              <a:srgbClr val="29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9650" y="638175"/>
            <a:ext cx="1140477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5000">
                <a:solidFill>
                  <a:srgbClr val="293F4D"/>
                </a:solidFill>
                <a:latin typeface="Abhaya Libre Regular Bold"/>
              </a:rPr>
              <a:t>Method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33472" y="9148762"/>
            <a:ext cx="3569366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Flights Route 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36365" y="9158287"/>
            <a:ext cx="822935" cy="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72"/>
              </a:lnSpc>
            </a:pPr>
            <a:r>
              <a:rPr lang="en-US" sz="2800">
                <a:solidFill>
                  <a:srgbClr val="545454"/>
                </a:solidFill>
                <a:latin typeface="Abhaya Libre Regular"/>
              </a:rPr>
              <a:t>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55422" y="2893396"/>
            <a:ext cx="14021960" cy="395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- 01.1   Classify airlines into their respective alliances.</a:t>
            </a:r>
          </a:p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- 02.1   Mapping the network according to the route of each alliance.</a:t>
            </a:r>
          </a:p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- 02.2   Mapping the network according to the route of each airlines.</a:t>
            </a:r>
          </a:p>
          <a:p>
            <a:pPr>
              <a:lnSpc>
                <a:spcPts val="7960"/>
              </a:lnSpc>
            </a:pPr>
            <a:r>
              <a:rPr lang="en-US" sz="4000">
                <a:solidFill>
                  <a:srgbClr val="545454"/>
                </a:solidFill>
                <a:latin typeface="Abhaya Libre Regular"/>
              </a:rPr>
              <a:t>- 03.1   Link Predction &amp; Community Detection.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DAE-_WusL3M</dc:identifier>
  <dcterms:modified xsi:type="dcterms:W3CDTF">2011-08-01T06:04:30Z</dcterms:modified>
  <cp:revision>1</cp:revision>
  <dc:title>Social Network Analysis Final Slide</dc:title>
</cp:coreProperties>
</file>